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8" r:id="rId30"/>
    <p:sldId id="287" r:id="rId31"/>
    <p:sldId id="268" r:id="rId32"/>
    <p:sldId id="288" r:id="rId33"/>
    <p:sldId id="274" r:id="rId34"/>
    <p:sldId id="289" r:id="rId35"/>
    <p:sldId id="290" r:id="rId36"/>
    <p:sldId id="291" r:id="rId37"/>
    <p:sldId id="355" r:id="rId38"/>
    <p:sldId id="292" r:id="rId39"/>
    <p:sldId id="293" r:id="rId40"/>
    <p:sldId id="294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3" r:id="rId95"/>
    <p:sldId id="354" r:id="rId96"/>
    <p:sldId id="356" r:id="rId97"/>
    <p:sldId id="296" r:id="rId98"/>
    <p:sldId id="297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D9AB-A524-4794-AF48-F64B8BB0721E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5B70-B0BA-433E-B0E9-F173463D27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A%20Grand%20Unified%20Theory%20of%20Software.v2.0.ppt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tt2n.blogspot.com/2009/06/fem-like-analysis-on-code.html" TargetMode="External"/><Relationship Id="rId2" Type="http://schemas.openxmlformats.org/officeDocument/2006/relationships/hyperlink" Target="http://www.tele-task.de/archive/video/flash/1402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/books/about/The_Grand_Unified_Theory_of_Software_Eng.html?id=TLcceL3NEiMC" TargetMode="External"/><Relationship Id="rId4" Type="http://schemas.openxmlformats.org/officeDocument/2006/relationships/hyperlink" Target="https://github.com/vinodkd/guts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Vinod.dinakara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“Theory of Software” mean?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3352800" cy="3078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Theorem proving</a:t>
            </a:r>
          </a:p>
          <a:p>
            <a:pPr>
              <a:buNone/>
            </a:pPr>
            <a:r>
              <a:rPr lang="en-US" dirty="0" smtClean="0"/>
              <a:t>Code Verification</a:t>
            </a:r>
          </a:p>
          <a:p>
            <a:pPr>
              <a:buNone/>
            </a:pPr>
            <a:r>
              <a:rPr lang="en-US" dirty="0" smtClean="0"/>
              <a:t>Theoretical / </a:t>
            </a:r>
          </a:p>
          <a:p>
            <a:pPr>
              <a:buNone/>
            </a:pPr>
            <a:r>
              <a:rPr lang="en-US" dirty="0" smtClean="0"/>
              <a:t>Academic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447800" y="1752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3048000"/>
            <a:ext cx="3352800" cy="307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Way(s) of thinking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noProof="0" dirty="0" smtClean="0"/>
              <a:t>Useful models</a:t>
            </a: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</a:t>
            </a:r>
            <a:r>
              <a:rPr kumimoji="0" lang="en-US" sz="3200" b="0" i="0" u="none" strike="sng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Sensible Axioms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Derivable Laws</a:t>
            </a:r>
          </a:p>
        </p:txBody>
      </p:sp>
      <p:pic>
        <p:nvPicPr>
          <p:cNvPr id="2050" name="Picture 2" descr="C:\Users\102217.CTS\AppData\Local\Microsoft\Windows\Temporary Internet Files\Content.IE5\A8RG1ZDB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676400"/>
            <a:ext cx="1371600" cy="1371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67600" y="42672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Vocab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IRL</a:t>
            </a:r>
            <a:endParaRPr lang="en-US" dirty="0"/>
          </a:p>
        </p:txBody>
      </p:sp>
      <p:pic>
        <p:nvPicPr>
          <p:cNvPr id="4" name="Content Placeholder 3" descr="empstbld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524000"/>
            <a:ext cx="1752600" cy="4076700"/>
          </a:xfrm>
        </p:spPr>
      </p:pic>
      <p:pic>
        <p:nvPicPr>
          <p:cNvPr id="5" name="Picture 4" descr="empstbldg-bluepri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1" y="1524000"/>
            <a:ext cx="2743200" cy="396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791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dirty="0" err="1" smtClean="0"/>
              <a:t>Emp</a:t>
            </a:r>
            <a:r>
              <a:rPr lang="en-US" dirty="0" smtClean="0"/>
              <a:t> St Bldg			Its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we print on the T-shirts for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We’d print the Theory of Software on T-shirts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Why do we need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This is software development/engineering today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d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399" y="152400"/>
            <a:ext cx="4672827" cy="640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Webapp</a:t>
            </a:r>
            <a:endParaRPr lang="en-US" dirty="0"/>
          </a:p>
        </p:txBody>
      </p:sp>
      <p:pic>
        <p:nvPicPr>
          <p:cNvPr id="5" name="Content Placeholder 4" descr="bad-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6934200" cy="51939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Grand Unified Theory of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Vinod Dinakaran</a:t>
            </a:r>
          </a:p>
          <a:p>
            <a:r>
              <a:rPr lang="en-US" dirty="0" smtClean="0"/>
              <a:t>BarcampBangalore</a:t>
            </a:r>
            <a:r>
              <a:rPr lang="en-US" dirty="0" smtClean="0"/>
              <a:t> XII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610841">
            <a:off x="303226" y="1101643"/>
            <a:ext cx="2619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Towards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4" name="Group 15"/>
          <p:cNvGrpSpPr/>
          <p:nvPr/>
        </p:nvGrpSpPr>
        <p:grpSpPr>
          <a:xfrm rot="1552400">
            <a:off x="1075852" y="2271367"/>
            <a:ext cx="457200" cy="762000"/>
            <a:chOff x="1219200" y="2514600"/>
            <a:chExt cx="457200" cy="762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19200" y="2514600"/>
              <a:ext cx="152400" cy="7620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95400" y="2895600"/>
              <a:ext cx="381000" cy="152400"/>
            </a:xfrm>
            <a:prstGeom prst="line">
              <a:avLst/>
            </a:prstGeom>
            <a:ln w="34925" cmpd="thinThick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App</a:t>
            </a:r>
            <a:endParaRPr lang="en-US" dirty="0"/>
          </a:p>
        </p:txBody>
      </p:sp>
      <p:pic>
        <p:nvPicPr>
          <p:cNvPr id="4" name="Content Placeholder 3" descr="bad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1447800"/>
            <a:ext cx="7648575" cy="50897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Org</a:t>
            </a:r>
            <a:endParaRPr lang="en-US" dirty="0"/>
          </a:p>
        </p:txBody>
      </p:sp>
      <p:pic>
        <p:nvPicPr>
          <p:cNvPr id="4" name="Content Placeholder 3" descr="bad-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7543800" cy="51776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3 reasons, therefore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>
            <a:normAutofit/>
          </a:bodyPr>
          <a:lstStyle/>
          <a:p>
            <a:r>
              <a:rPr lang="en-US" dirty="0" smtClean="0"/>
              <a:t>#1: S/w Dev is a </a:t>
            </a:r>
            <a:r>
              <a:rPr lang="en-US" dirty="0" err="1" smtClean="0"/>
              <a:t>lossy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4" name="Content Placeholder 3" descr="Pensiev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444625"/>
            <a:ext cx="8763000" cy="45751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897562"/>
            <a:ext cx="8229600" cy="80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 need 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Pensieve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software for the lost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“WHY”s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#2: We no longer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that we built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 at least not fully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…its that big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354759"/>
            <a:ext cx="5410200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small" dirty="0" smtClean="0">
                <a:latin typeface="Lucida Handwriting" pitchFamily="66" charset="0"/>
              </a:rPr>
              <a:t>Understand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y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#3: we’re due some Revolution</a:t>
            </a:r>
            <a:endParaRPr lang="en-US" dirty="0"/>
          </a:p>
        </p:txBody>
      </p:sp>
      <p:pic>
        <p:nvPicPr>
          <p:cNvPr id="4" name="Content Placeholder 3" descr="kuhnian_science_overvi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04544"/>
            <a:ext cx="9144000" cy="4791456"/>
          </a:xfrm>
        </p:spPr>
      </p:pic>
      <p:sp>
        <p:nvSpPr>
          <p:cNvPr id="5" name="Oval 4"/>
          <p:cNvSpPr/>
          <p:nvPr/>
        </p:nvSpPr>
        <p:spPr>
          <a:xfrm>
            <a:off x="228600" y="2590800"/>
            <a:ext cx="1828800" cy="2590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hape 6"/>
          <p:cNvCxnSpPr>
            <a:stCxn id="5" idx="4"/>
          </p:cNvCxnSpPr>
          <p:nvPr/>
        </p:nvCxnSpPr>
        <p:spPr>
          <a:xfrm rot="5400000" flipH="1" flipV="1">
            <a:off x="1866900" y="4229100"/>
            <a:ext cx="228600" cy="1676400"/>
          </a:xfrm>
          <a:prstGeom prst="curvedConnector4">
            <a:avLst>
              <a:gd name="adj1" fmla="val -100000"/>
              <a:gd name="adj2" fmla="val 9925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5715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to be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kuhn-co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4953000"/>
            <a:ext cx="1057275" cy="166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proof I present a lot of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819400"/>
            <a:ext cx="5410200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cap="small" dirty="0" smtClean="0">
                <a:latin typeface="Lucida Handwriting" pitchFamily="66" charset="0"/>
              </a:rPr>
              <a:t>Micro-theories, Idioms, best practices and methodologies</a:t>
            </a:r>
            <a:r>
              <a:rPr lang="en-US" sz="4400" cap="small" dirty="0" smtClean="0"/>
              <a:t> 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7239000" cy="62484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Goto</a:t>
            </a:r>
            <a:r>
              <a:rPr lang="en-US" dirty="0" smtClean="0">
                <a:latin typeface="Impact" pitchFamily="34" charset="0"/>
              </a:rPr>
              <a:t> is harmful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Algerian" pitchFamily="82" charset="0"/>
              </a:rPr>
              <a:t>Structured programming is good</a:t>
            </a:r>
          </a:p>
          <a:p>
            <a:pPr algn="ctr">
              <a:buNone/>
            </a:pPr>
            <a:r>
              <a:rPr lang="en-US" dirty="0" smtClean="0">
                <a:latin typeface="Bernard MT Condensed" pitchFamily="18" charset="0"/>
              </a:rPr>
              <a:t>Object Orientation is good; encapsulate state</a:t>
            </a:r>
          </a:p>
          <a:p>
            <a:pPr algn="ctr">
              <a:buNone/>
            </a:pPr>
            <a:r>
              <a:rPr lang="en-US" dirty="0" smtClean="0">
                <a:latin typeface="Bauhaus 93" pitchFamily="82" charset="0"/>
              </a:rPr>
              <a:t>Functional programming is good; avoid state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TDD is good; test everything!</a:t>
            </a:r>
          </a:p>
          <a:p>
            <a:pPr algn="ctr">
              <a:buNone/>
            </a:pPr>
            <a:endParaRPr lang="en-US" dirty="0" smtClean="0">
              <a:latin typeface="Bauhaus 93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Castellar" pitchFamily="18" charset="0"/>
              </a:rPr>
              <a:t>Adding manpower to a late project makes it later</a:t>
            </a:r>
          </a:p>
          <a:p>
            <a:pPr algn="ctr">
              <a:buNone/>
            </a:pPr>
            <a:r>
              <a:rPr lang="en-US" dirty="0" smtClean="0">
                <a:latin typeface="Franklin Gothic Medium Cond" pitchFamily="34" charset="0"/>
              </a:rPr>
              <a:t>The man-month is a dangerous and fallacious myth, for it implies that man and machine are interchangeable</a:t>
            </a:r>
          </a:p>
          <a:p>
            <a:pPr algn="ctr">
              <a:buNone/>
            </a:pPr>
            <a:endParaRPr lang="en-US" dirty="0" smtClean="0">
              <a:latin typeface="Franklin Gothic Medium Cond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Tempus Sans ITC" pitchFamily="82" charset="0"/>
              </a:rPr>
              <a:t>You ship your organization, i.e., your code has the same shape as your org structure</a:t>
            </a:r>
          </a:p>
          <a:p>
            <a:pPr algn="ctr">
              <a:buNone/>
            </a:pPr>
            <a:endParaRPr lang="en-US" dirty="0" smtClean="0">
              <a:latin typeface="Tempus Sans ITC" pitchFamily="82" charset="0"/>
            </a:endParaRPr>
          </a:p>
          <a:p>
            <a:pPr algn="ctr">
              <a:buNone/>
            </a:pPr>
            <a:r>
              <a:rPr lang="en-US" dirty="0" smtClean="0">
                <a:latin typeface="Lucida Handwriting" pitchFamily="66" charset="0"/>
              </a:rPr>
              <a:t>Release early, release often (startups)</a:t>
            </a:r>
          </a:p>
          <a:p>
            <a:pPr algn="ctr">
              <a:buNone/>
            </a:pPr>
            <a:r>
              <a:rPr lang="en-US" dirty="0" smtClean="0">
                <a:latin typeface="Impact" pitchFamily="34" charset="0"/>
              </a:rPr>
              <a:t>Use old, proven technology (Mars rover)</a:t>
            </a: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endParaRPr lang="en-US" dirty="0" smtClean="0">
              <a:latin typeface="Impact" pitchFamily="34" charset="0"/>
            </a:endParaRPr>
          </a:p>
          <a:p>
            <a:pPr algn="ctr">
              <a:buNone/>
            </a:pPr>
            <a:r>
              <a:rPr lang="en-US" dirty="0" smtClean="0"/>
              <a:t>Hardware doubles in performance every 18 months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304800"/>
            <a:ext cx="129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program</a:t>
            </a:r>
          </a:p>
          <a:p>
            <a:endParaRPr lang="en-US" dirty="0"/>
          </a:p>
          <a:p>
            <a:r>
              <a:rPr lang="en-US" dirty="0" smtClean="0"/>
              <a:t>n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1-n </a:t>
            </a:r>
            <a:r>
              <a:rPr lang="en-US" dirty="0" smtClean="0"/>
              <a:t>devs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pm</a:t>
            </a:r>
          </a:p>
          <a:p>
            <a:endParaRPr lang="en-US" dirty="0"/>
          </a:p>
          <a:p>
            <a:r>
              <a:rPr lang="en-US" dirty="0" smtClean="0"/>
              <a:t>n pm’s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org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orgs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world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304800"/>
            <a:ext cx="0" cy="6186309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you of something?</a:t>
            </a:r>
            <a:endParaRPr lang="en-US" dirty="0"/>
          </a:p>
        </p:txBody>
      </p:sp>
      <p:pic>
        <p:nvPicPr>
          <p:cNvPr id="4" name="Content Placeholder 3" descr="men-eleph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75679"/>
            <a:ext cx="6881389" cy="51537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..so I had a 92-slide deck prepared…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So what’s required of a  “Theory of Software”?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built, with the </a:t>
            </a:r>
            <a:r>
              <a:rPr lang="en-US" dirty="0" err="1" smtClean="0"/>
              <a:t>ToS</a:t>
            </a:r>
            <a:r>
              <a:rPr lang="en-US" dirty="0" smtClean="0"/>
              <a:t> we could…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the model as a blueprint to build software</a:t>
            </a:r>
          </a:p>
          <a:p>
            <a:r>
              <a:rPr lang="en-US" dirty="0" smtClean="0"/>
              <a:t>One model can build many “instances” of software – same or similar</a:t>
            </a:r>
          </a:p>
          <a:p>
            <a:r>
              <a:rPr lang="en-US" dirty="0" smtClean="0"/>
              <a:t>One model will allow reasoning about all such instances</a:t>
            </a:r>
          </a:p>
          <a:p>
            <a:r>
              <a:rPr lang="en-US" dirty="0" smtClean="0"/>
              <a:t>There would be “Universal Software Laws”</a:t>
            </a:r>
          </a:p>
          <a:p>
            <a:endParaRPr lang="en-US" dirty="0"/>
          </a:p>
          <a:p>
            <a:pPr algn="ctr"/>
            <a:r>
              <a:rPr lang="en-US" sz="2400" dirty="0" smtClean="0"/>
              <a:t>…pigs will fly…unicorns everywhere…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3581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One paradigm	=&gt; Unified</a:t>
            </a:r>
          </a:p>
          <a:p>
            <a:pPr>
              <a:buNone/>
            </a:pPr>
            <a:r>
              <a:rPr lang="en-US" dirty="0" smtClean="0"/>
              <a:t>				      </a:t>
            </a:r>
            <a:r>
              <a:rPr lang="en-US" dirty="0" smtClean="0"/>
              <a:t>Simple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No schools		=&gt; Consistent</a:t>
            </a:r>
          </a:p>
          <a:p>
            <a:pPr>
              <a:buNone/>
            </a:pPr>
            <a:r>
              <a:rPr lang="en-US" dirty="0" smtClean="0"/>
              <a:t>				     </a:t>
            </a:r>
            <a:r>
              <a:rPr lang="en-US" dirty="0" smtClean="0"/>
              <a:t>Defined scope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Puzzle Solving	=&gt; Definition &amp; Explanation</a:t>
            </a:r>
          </a:p>
          <a:p>
            <a:pPr>
              <a:buNone/>
            </a:pPr>
            <a:r>
              <a:rPr lang="en-US" dirty="0" smtClean="0"/>
              <a:t>Research 		=&gt; Falsifiable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like other Physical theories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They’re not the same, </a:t>
            </a:r>
            <a:r>
              <a:rPr lang="en-US" dirty="0" err="1" smtClean="0"/>
              <a:t>tho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 World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Software world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“Out there”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Inside our</a:t>
                      </a:r>
                      <a:r>
                        <a:rPr lang="en-US" sz="3200" baseline="0" dirty="0" smtClean="0"/>
                        <a:t> heads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Real,</a:t>
                      </a:r>
                      <a:r>
                        <a:rPr lang="en-US" sz="3200" baseline="0" dirty="0" smtClean="0"/>
                        <a:t> unchangeable limits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Limited only by</a:t>
                      </a:r>
                      <a:r>
                        <a:rPr lang="en-US" sz="3200" baseline="0" dirty="0" smtClean="0"/>
                        <a:t> our imagination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Objective (well, mostly)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Subjective</a:t>
                      </a:r>
                      <a:endParaRPr lang="en-US" sz="3200" dirty="0"/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unlike other Physical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Any </a:t>
            </a:r>
            <a:r>
              <a:rPr lang="en-US" dirty="0" err="1" smtClean="0"/>
              <a:t>ToS</a:t>
            </a:r>
            <a:r>
              <a:rPr lang="en-US" dirty="0" smtClean="0"/>
              <a:t> should :</a:t>
            </a:r>
          </a:p>
          <a:p>
            <a:r>
              <a:rPr lang="en-US" dirty="0"/>
              <a:t>D</a:t>
            </a:r>
            <a:r>
              <a:rPr lang="en-US" dirty="0" smtClean="0"/>
              <a:t>irectly represent man and the subjectivity that comes with it</a:t>
            </a:r>
          </a:p>
          <a:p>
            <a:r>
              <a:rPr lang="en-US" dirty="0" smtClean="0"/>
              <a:t>A</a:t>
            </a:r>
            <a:r>
              <a:rPr lang="en-US" dirty="0" smtClean="0"/>
              <a:t>llow for how the human mind works and model it</a:t>
            </a:r>
          </a:p>
          <a:p>
            <a:r>
              <a:rPr lang="en-US" dirty="0" smtClean="0"/>
              <a:t>M</a:t>
            </a:r>
            <a:r>
              <a:rPr lang="en-US" dirty="0" smtClean="0"/>
              <a:t>odel human organizations and human + machine combinations</a:t>
            </a:r>
          </a:p>
          <a:p>
            <a:r>
              <a:rPr lang="en-US" dirty="0" smtClean="0"/>
              <a:t>Model software; its structure and behavior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Finally, like any body of science, it should have…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19400" y="1524000"/>
            <a:ext cx="58674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Axioms: Givens, “Taken for </a:t>
            </a:r>
            <a:r>
              <a:rPr lang="en-US" dirty="0" smtClean="0"/>
              <a:t>granted”s</a:t>
            </a:r>
            <a:r>
              <a:rPr lang="en-US" dirty="0" smtClean="0"/>
              <a:t>, universal truths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Theories: Assumptions based on the axioms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Laws: Proven theories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Application of the Science</a:t>
            </a:r>
            <a:endParaRPr lang="en-US" dirty="0"/>
          </a:p>
        </p:txBody>
      </p:sp>
      <p:pic>
        <p:nvPicPr>
          <p:cNvPr id="10" name="Picture 9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1981200" cy="1144500"/>
          </a:xfrm>
          <a:prstGeom prst="rect">
            <a:avLst/>
          </a:prstGeom>
        </p:spPr>
      </p:pic>
      <p:pic>
        <p:nvPicPr>
          <p:cNvPr id="11" name="Picture 10" descr="theory-ev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895600"/>
            <a:ext cx="1981200" cy="1295400"/>
          </a:xfrm>
          <a:prstGeom prst="rect">
            <a:avLst/>
          </a:prstGeom>
        </p:spPr>
      </p:pic>
      <p:pic>
        <p:nvPicPr>
          <p:cNvPr id="12" name="Picture 11" descr="law-em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267201"/>
            <a:ext cx="1990725" cy="1066800"/>
          </a:xfrm>
          <a:prstGeom prst="rect">
            <a:avLst/>
          </a:prstGeom>
        </p:spPr>
      </p:pic>
      <p:pic>
        <p:nvPicPr>
          <p:cNvPr id="13" name="Picture 12" descr="app-nukereacto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5486400"/>
            <a:ext cx="1981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Two candidates: GUTSE &amp; GUTS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 brief tangent before we start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76339"/>
            <a:ext cx="365759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3352800"/>
            <a:ext cx="38195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utse-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495800"/>
            <a:ext cx="1473481" cy="208359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0397" y="1533539"/>
            <a:ext cx="3340203" cy="181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486400" y="1143000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“Sw FEM” post </a:t>
            </a:r>
          </a:p>
          <a:p>
            <a:pPr algn="ctr"/>
            <a:r>
              <a:rPr lang="en-US" sz="3200" dirty="0" smtClean="0"/>
              <a:t>+ GUTS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36062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Waitaminnit</a:t>
            </a:r>
            <a:r>
              <a:rPr lang="en-US" sz="3200" dirty="0" smtClean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81602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…GUTSE!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 and GUTS: a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2438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Unified, 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Consistent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Defined 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Vast</a:t>
                      </a:r>
                      <a:r>
                        <a:rPr lang="en-US" baseline="0" dirty="0" smtClean="0"/>
                        <a:t> explanation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Falsifiable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human Orgs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</a:t>
                      </a:r>
                      <a:r>
                        <a:rPr lang="en-US" dirty="0" err="1" smtClean="0"/>
                        <a:t>human+m</a:t>
                      </a:r>
                      <a:r>
                        <a:rPr lang="en-US" dirty="0" smtClean="0"/>
                        <a:t>/c combos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Models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</a:t>
                      </a:r>
                      <a:r>
                        <a:rPr lang="en-US" baseline="0" dirty="0" smtClean="0"/>
                        <a:t> axioms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Theorems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Laws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Has applications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so we come full circle…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57200" y="1066800"/>
            <a:ext cx="5715000" cy="4953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… and this was slide 92…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1066800" y="1371600"/>
            <a:ext cx="4648200" cy="4343400"/>
            <a:chOff x="1600200" y="1524000"/>
            <a:chExt cx="5638800" cy="4876800"/>
          </a:xfrm>
        </p:grpSpPr>
        <p:sp>
          <p:nvSpPr>
            <p:cNvPr id="4" name="Oval 3"/>
            <p:cNvSpPr/>
            <p:nvPr/>
          </p:nvSpPr>
          <p:spPr>
            <a:xfrm>
              <a:off x="1600200" y="1524000"/>
              <a:ext cx="5638800" cy="48768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GUT</a:t>
              </a:r>
              <a:r>
                <a:rPr lang="en-US" sz="4000" dirty="0" smtClean="0"/>
                <a:t>SE</a:t>
              </a:r>
              <a:endParaRPr lang="en-US" sz="4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343400" y="3200400"/>
              <a:ext cx="2286000" cy="2362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GUT</a:t>
              </a:r>
              <a:r>
                <a:rPr lang="en-US" sz="4000" dirty="0" smtClean="0"/>
                <a:t>S</a:t>
              </a:r>
              <a:endParaRPr lang="en-US" sz="4000" dirty="0"/>
            </a:p>
          </p:txBody>
        </p:sp>
      </p:grpSp>
      <p:sp>
        <p:nvSpPr>
          <p:cNvPr id="7" name="Explosion 1 6"/>
          <p:cNvSpPr/>
          <p:nvPr/>
        </p:nvSpPr>
        <p:spPr>
          <a:xfrm>
            <a:off x="3733800" y="41910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3429000" y="1752600"/>
            <a:ext cx="1219200" cy="533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so this is more like a progress report than a finished product…</a:t>
            </a:r>
          </a:p>
          <a:p>
            <a:endParaRPr lang="en-US" dirty="0"/>
          </a:p>
          <a:p>
            <a:r>
              <a:rPr lang="en-US" dirty="0" smtClean="0"/>
              <a:t>..but you can help finish it!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096000" y="5181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18302"/>
              <a:gd name="adj4" fmla="val -4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YOUR </a:t>
            </a:r>
            <a:r>
              <a:rPr lang="en-US" dirty="0" smtClean="0"/>
              <a:t>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go from here?</a:t>
            </a:r>
            <a:endParaRPr lang="en-US" dirty="0"/>
          </a:p>
        </p:txBody>
      </p:sp>
      <p:sp>
        <p:nvSpPr>
          <p:cNvPr id="5" name="Bent Arrow 4"/>
          <p:cNvSpPr/>
          <p:nvPr/>
        </p:nvSpPr>
        <p:spPr>
          <a:xfrm rot="16200000" flipH="1">
            <a:off x="23362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114800" y="1752600"/>
            <a:ext cx="484632" cy="350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5612892" y="1421892"/>
            <a:ext cx="813816" cy="3048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3581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hlinkClick r:id="rId2" action="ppaction://hlinkpres?slideindex=33&amp;slidetitle=Slide 33"/>
          </p:cNvPr>
          <p:cNvSpPr txBox="1"/>
          <p:nvPr/>
        </p:nvSpPr>
        <p:spPr>
          <a:xfrm>
            <a:off x="9906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3&amp;slidetitle=Slide 33"/>
              </a:rPr>
              <a:t>GUTSE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657600" y="53588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581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 action="ppaction://hlinkpres?slideindex=30&amp;slidetitle=A brief tangent before we start"/>
              </a:rPr>
              <a:t>GUTS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9703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Axioms</a:t>
            </a:r>
          </a:p>
        </p:txBody>
      </p:sp>
      <p:pic>
        <p:nvPicPr>
          <p:cNvPr id="4" name="Picture 3" descr="axiom-captobvio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4100"/>
            <a:ext cx="1981200" cy="13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Q: What do we do when we write software?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A: </a:t>
            </a:r>
            <a:br>
              <a:rPr lang="en-US" dirty="0" smtClean="0"/>
            </a:br>
            <a:r>
              <a:rPr lang="en-US" dirty="0" smtClean="0"/>
              <a:t>We solve problems using machines</a:t>
            </a:r>
            <a:endParaRPr lang="en-US" dirty="0"/>
          </a:p>
        </p:txBody>
      </p:sp>
      <p:pic>
        <p:nvPicPr>
          <p:cNvPr id="4" name="Picture 3" descr="gutse-mind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95800"/>
            <a:ext cx="1095528" cy="1476581"/>
          </a:xfrm>
          <a:prstGeom prst="rect">
            <a:avLst/>
          </a:prstGeom>
        </p:spPr>
      </p:pic>
      <p:pic>
        <p:nvPicPr>
          <p:cNvPr id="5" name="Picture 4" descr="gutse-vnm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4267200"/>
            <a:ext cx="1066800" cy="1752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1219200" y="2971800"/>
            <a:ext cx="623964" cy="15240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7010400" y="2971800"/>
            <a:ext cx="609600" cy="12954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7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Actually….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We solve problems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&amp; encode the solutions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trike="sngStrike" dirty="0"/>
              <a:t>using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so that</a:t>
            </a:r>
            <a:r>
              <a:rPr lang="en-US" dirty="0" smtClean="0"/>
              <a:t> machines </a:t>
            </a:r>
            <a:r>
              <a:rPr lang="en-US" dirty="0" smtClean="0">
                <a:solidFill>
                  <a:srgbClr val="FF0000"/>
                </a:solidFill>
              </a:rPr>
              <a:t>can run them instead of us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914400" y="4641373"/>
            <a:ext cx="7543800" cy="2064227"/>
            <a:chOff x="914400" y="4641373"/>
            <a:chExt cx="7543800" cy="2064227"/>
          </a:xfrm>
        </p:grpSpPr>
        <p:pic>
          <p:nvPicPr>
            <p:cNvPr id="4098" name="Picture 2" descr="D:\vinod\Personal\projects\bcb12\gutse-vn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43388" y="4641373"/>
              <a:ext cx="4214812" cy="2064227"/>
            </a:xfrm>
            <a:prstGeom prst="rect">
              <a:avLst/>
            </a:prstGeom>
            <a:noFill/>
          </p:spPr>
        </p:pic>
        <p:pic>
          <p:nvPicPr>
            <p:cNvPr id="409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4648200"/>
              <a:ext cx="4555101" cy="20574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143000" y="61722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Problem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6019800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6135469"/>
            <a:ext cx="1828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Coded Solution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6135469"/>
            <a:ext cx="16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031468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Running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2133600" y="76200"/>
            <a:ext cx="5029200" cy="2133600"/>
            <a:chOff x="2209800" y="609600"/>
            <a:chExt cx="5029200" cy="2133600"/>
          </a:xfrm>
        </p:grpSpPr>
        <p:pic>
          <p:nvPicPr>
            <p:cNvPr id="8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609600"/>
              <a:ext cx="4555101" cy="20574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362200" y="2096869"/>
              <a:ext cx="1600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Problem</a:t>
              </a:r>
            </a:p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0200" y="2057400"/>
              <a:ext cx="18288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Solution</a:t>
              </a:r>
            </a:p>
            <a:p>
              <a:endParaRPr lang="en-US" dirty="0"/>
            </a:p>
          </p:txBody>
        </p:sp>
      </p:grpSp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62200" y="3392269"/>
            <a:ext cx="1600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Encoded Solution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3352800"/>
            <a:ext cx="1828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Solution to problem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2"/>
          <p:cNvGrpSpPr/>
          <p:nvPr/>
        </p:nvGrpSpPr>
        <p:grpSpPr>
          <a:xfrm>
            <a:off x="2133600" y="4495800"/>
            <a:ext cx="4876800" cy="2057400"/>
            <a:chOff x="2133600" y="4343400"/>
            <a:chExt cx="4876800" cy="2057400"/>
          </a:xfrm>
        </p:grpSpPr>
        <p:grpSp>
          <p:nvGrpSpPr>
            <p:cNvPr id="4" name="Group 17"/>
            <p:cNvGrpSpPr/>
            <p:nvPr/>
          </p:nvGrpSpPr>
          <p:grpSpPr>
            <a:xfrm>
              <a:off x="2133600" y="4343400"/>
              <a:ext cx="4876800" cy="2057400"/>
              <a:chOff x="2209800" y="609600"/>
              <a:chExt cx="4876800" cy="2057400"/>
            </a:xfrm>
          </p:grpSpPr>
          <p:pic>
            <p:nvPicPr>
              <p:cNvPr id="19" name="Picture 3" descr="D:\vinod\Personal\projects\bcb12\gutse-mind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800" y="609600"/>
                <a:ext cx="4555101" cy="2057400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362200" y="2286000"/>
                <a:ext cx="16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57800" y="2286000"/>
                <a:ext cx="1828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</p:txBody>
          </p:sp>
        </p:grpSp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All Software Development is therefore a Grand translation exercise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…translation of what? To what?</a:t>
            </a:r>
            <a:endParaRPr lang="en-US" dirty="0"/>
          </a:p>
        </p:txBody>
      </p:sp>
      <p:pic>
        <p:nvPicPr>
          <p:cNvPr id="4" name="Content Placeholder 3" descr="head-gea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1522336" cy="1143000"/>
          </a:xfrm>
        </p:spPr>
      </p:pic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1466850"/>
            <a:ext cx="971550" cy="9715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33600" y="1676400"/>
            <a:ext cx="487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utse-org-waterfal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2362200"/>
            <a:ext cx="80772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utse-la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724050"/>
            <a:ext cx="1505160" cy="1609950"/>
          </a:xfrm>
        </p:spPr>
      </p:pic>
      <p:pic>
        <p:nvPicPr>
          <p:cNvPr id="5" name="Picture 4" descr="gutse-sp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7200"/>
            <a:ext cx="1876687" cy="137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304800"/>
            <a:ext cx="617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A string 	of 	symbols</a:t>
            </a:r>
          </a:p>
          <a:p>
            <a:r>
              <a:rPr lang="en-US" dirty="0" smtClean="0"/>
              <a:t>Generally,   A composition 	of  	building blocks </a:t>
            </a:r>
          </a:p>
          <a:p>
            <a:r>
              <a:rPr lang="en-US" dirty="0"/>
              <a:t>	</a:t>
            </a:r>
            <a:r>
              <a:rPr lang="en-US" dirty="0" smtClean="0"/>
              <a:t>		      	(aka Composition units)</a:t>
            </a:r>
          </a:p>
          <a:p>
            <a:r>
              <a:rPr lang="en-US" dirty="0" smtClean="0"/>
              <a:t>E.g.: </a:t>
            </a:r>
          </a:p>
          <a:p>
            <a:r>
              <a:rPr lang="en-US" dirty="0" smtClean="0"/>
              <a:t>Pascal: 	"procedure begin .... end". </a:t>
            </a:r>
          </a:p>
          <a:p>
            <a:r>
              <a:rPr lang="en-US" dirty="0"/>
              <a:t>	</a:t>
            </a:r>
            <a:r>
              <a:rPr lang="en-US" dirty="0" smtClean="0"/>
              <a:t>whole thing is the spec, each identifier is a CU</a:t>
            </a:r>
          </a:p>
          <a:p>
            <a:r>
              <a:rPr lang="en-US" dirty="0" smtClean="0"/>
              <a:t>English: 	"This is a sentence". </a:t>
            </a:r>
          </a:p>
          <a:p>
            <a:r>
              <a:rPr lang="en-US" dirty="0"/>
              <a:t>	</a:t>
            </a:r>
            <a:r>
              <a:rPr lang="en-US" dirty="0" smtClean="0"/>
              <a:t>Words are CUs, sentence is the spec; </a:t>
            </a:r>
          </a:p>
          <a:p>
            <a:r>
              <a:rPr lang="en-US" dirty="0"/>
              <a:t>	</a:t>
            </a:r>
            <a:r>
              <a:rPr lang="en-US" dirty="0" smtClean="0"/>
              <a:t>Sentences are CUs, Para is the spec;</a:t>
            </a:r>
          </a:p>
          <a:p>
            <a:r>
              <a:rPr lang="en-US" dirty="0"/>
              <a:t>	</a:t>
            </a:r>
            <a:r>
              <a:rPr lang="en-US" dirty="0" smtClean="0"/>
              <a:t>and so forth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3602818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specifications, constrained by the kind of CUs allowed to be in them</a:t>
            </a:r>
          </a:p>
          <a:p>
            <a:endParaRPr lang="en-US" dirty="0" smtClean="0"/>
          </a:p>
          <a:p>
            <a:r>
              <a:rPr lang="en-US" dirty="0" smtClean="0"/>
              <a:t>E.g.:</a:t>
            </a:r>
          </a:p>
          <a:p>
            <a:r>
              <a:rPr lang="en-US" dirty="0"/>
              <a:t>	</a:t>
            </a:r>
            <a:r>
              <a:rPr lang="en-US" dirty="0" smtClean="0"/>
              <a:t>Java, Fortran, Assembly</a:t>
            </a:r>
          </a:p>
          <a:p>
            <a:r>
              <a:rPr lang="en-US" dirty="0" smtClean="0"/>
              <a:t>Equally:	Requirements Spec, Design Doc</a:t>
            </a:r>
          </a:p>
          <a:p>
            <a:r>
              <a:rPr lang="en-US" dirty="0"/>
              <a:t>	</a:t>
            </a:r>
            <a:r>
              <a:rPr lang="en-US" dirty="0" smtClean="0"/>
              <a:t>UML</a:t>
            </a:r>
          </a:p>
          <a:p>
            <a:r>
              <a:rPr lang="en-US" dirty="0"/>
              <a:t>	</a:t>
            </a:r>
            <a:r>
              <a:rPr lang="en-US" dirty="0" smtClean="0"/>
              <a:t>Logs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vinod\Personal\projects\bcb12\gutse-mi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6200"/>
            <a:ext cx="4555101" cy="2057400"/>
          </a:xfrm>
          <a:prstGeom prst="rect">
            <a:avLst/>
          </a:prstGeom>
          <a:noFill/>
        </p:spPr>
      </p:pic>
      <p:pic>
        <p:nvPicPr>
          <p:cNvPr id="11" name="Picture 2" descr="D:\vinod\Personal\projects\bcb12\gutse-vn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8388" y="1981200"/>
            <a:ext cx="4214812" cy="206422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0" y="144780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6200" y="35814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2133600" y="4495800"/>
            <a:ext cx="4555101" cy="2057400"/>
            <a:chOff x="2133600" y="4343400"/>
            <a:chExt cx="4555101" cy="2057400"/>
          </a:xfrm>
        </p:grpSpPr>
        <p:pic>
          <p:nvPicPr>
            <p:cNvPr id="19" name="Picture 3" descr="D:\vinod\Personal\projects\bcb12\gutse-min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3600" y="4343400"/>
              <a:ext cx="4555101" cy="2057400"/>
            </a:xfrm>
            <a:prstGeom prst="rect">
              <a:avLst/>
            </a:prstGeom>
            <a:noFill/>
          </p:spPr>
        </p:pic>
        <p:pic>
          <p:nvPicPr>
            <p:cNvPr id="22" name="Picture 21" descr="gutse-xform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419600"/>
              <a:ext cx="914399" cy="1600199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685800" y="4267200"/>
            <a:ext cx="7239000" cy="0"/>
          </a:xfrm>
          <a:prstGeom prst="line">
            <a:avLst/>
          </a:prstGeom>
          <a:ln w="539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..so I figured this session </a:t>
            </a:r>
            <a:br>
              <a:rPr lang="en-US" dirty="0" smtClean="0"/>
            </a:br>
            <a:r>
              <a:rPr lang="en-US" dirty="0" smtClean="0"/>
              <a:t>would work better  </a:t>
            </a:r>
            <a:br>
              <a:rPr lang="en-US" dirty="0" smtClean="0"/>
            </a:br>
            <a:r>
              <a:rPr lang="en-US" dirty="0" smtClean="0"/>
              <a:t>as a discussion </a:t>
            </a:r>
            <a:br>
              <a:rPr lang="en-US" dirty="0" smtClean="0"/>
            </a:br>
            <a:r>
              <a:rPr lang="en-US" dirty="0" smtClean="0"/>
              <a:t>than a monologue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case: the Executor</a:t>
            </a:r>
            <a:endParaRPr lang="en-US" dirty="0"/>
          </a:p>
        </p:txBody>
      </p:sp>
      <p:pic>
        <p:nvPicPr>
          <p:cNvPr id="4" name="Content Placeholder 3" descr="gutse-xformer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4574673" cy="4419600"/>
          </a:xfrm>
        </p:spPr>
      </p:pic>
      <p:pic>
        <p:nvPicPr>
          <p:cNvPr id="5" name="Content Placeholder 3" descr="head-ge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143000"/>
            <a:ext cx="1522336" cy="1143000"/>
          </a:xfrm>
          <a:prstGeom prst="rect">
            <a:avLst/>
          </a:prstGeom>
        </p:spPr>
      </p:pic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4876800"/>
            <a:ext cx="971550" cy="9715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6629400" y="3352800"/>
            <a:ext cx="2438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315200" cy="12954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All Software Engineering can be expressed in terms of transformers and specifications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it cant all be rote transforms, right?</a:t>
            </a:r>
            <a:endParaRPr lang="en-US" dirty="0"/>
          </a:p>
        </p:txBody>
      </p:sp>
      <p:pic>
        <p:nvPicPr>
          <p:cNvPr id="4" name="Content Placeholder 3" descr="gutse-sem-mapp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934200" cy="4297363"/>
          </a:xfrm>
        </p:spPr>
      </p:pic>
      <p:sp>
        <p:nvSpPr>
          <p:cNvPr id="5" name="TextBox 4"/>
          <p:cNvSpPr txBox="1"/>
          <p:nvPr/>
        </p:nvSpPr>
        <p:spPr>
          <a:xfrm>
            <a:off x="1219200" y="59436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 Semantic Mappings	</a:t>
            </a:r>
            <a:r>
              <a:rPr lang="en-US" dirty="0" smtClean="0"/>
              <a:t>(yes, they’re Venn Diagrams)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Mapping a language to another (via a transformer) defines it in terms of the other language; thereby giving it meaning.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Sem-nastics: The Semantic Domain</a:t>
            </a:r>
            <a:endParaRPr lang="en-US" dirty="0"/>
          </a:p>
        </p:txBody>
      </p:sp>
      <p:pic>
        <p:nvPicPr>
          <p:cNvPr id="4" name="Content Placeholder 3" descr="gutse-2progs-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2286000"/>
            <a:ext cx="3801006" cy="2210109"/>
          </a:xfrm>
        </p:spPr>
      </p:pic>
      <p:sp>
        <p:nvSpPr>
          <p:cNvPr id="7" name="Line Callout 2 (Accent Bar) 6"/>
          <p:cNvSpPr/>
          <p:nvPr/>
        </p:nvSpPr>
        <p:spPr>
          <a:xfrm>
            <a:off x="5867400" y="5029200"/>
            <a:ext cx="2819400" cy="1371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9356"/>
              <a:gd name="adj6" fmla="val -17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 a Semantic Domain because both programs mean the same in this domain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2progs-dontmeans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7538" y="1600200"/>
            <a:ext cx="6028924" cy="4525963"/>
          </a:xfrm>
        </p:spPr>
      </p:pic>
      <p:sp>
        <p:nvSpPr>
          <p:cNvPr id="5" name="Line Callout 2 (Accent Bar) 4"/>
          <p:cNvSpPr/>
          <p:nvPr/>
        </p:nvSpPr>
        <p:spPr>
          <a:xfrm>
            <a:off x="7848600" y="46482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271"/>
              <a:gd name="adj6" fmla="val -148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26670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86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7" name="Line Callout 2 (Accent Bar) 6"/>
          <p:cNvSpPr/>
          <p:nvPr/>
        </p:nvSpPr>
        <p:spPr>
          <a:xfrm>
            <a:off x="4419600" y="6248400"/>
            <a:ext cx="533400" cy="228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266"/>
              <a:gd name="adj6" fmla="val -68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848600" cy="22860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 smtClean="0"/>
              <a:t>A Semantic Domain is where semantic relations become syntactic. If two specs’ translation into an SD are syntactically equivalent, then they are also semantically equivalent.</a:t>
            </a:r>
          </a:p>
        </p:txBody>
      </p:sp>
      <p:sp>
        <p:nvSpPr>
          <p:cNvPr id="5" name="Rectangle 4"/>
          <p:cNvSpPr/>
          <p:nvPr/>
        </p:nvSpPr>
        <p:spPr>
          <a:xfrm rot="20610841">
            <a:off x="583688" y="2152967"/>
            <a:ext cx="2058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Axiom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Semantic Domain</a:t>
            </a:r>
            <a:endParaRPr lang="en-US" dirty="0"/>
          </a:p>
        </p:txBody>
      </p:sp>
      <p:pic>
        <p:nvPicPr>
          <p:cNvPr id="4" name="Content Placeholder 3" descr="gutse-genS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3468" y="1605441"/>
            <a:ext cx="6897063" cy="45154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Sem-nastics</a:t>
            </a:r>
            <a:endParaRPr lang="en-US" dirty="0"/>
          </a:p>
        </p:txBody>
      </p:sp>
      <p:pic>
        <p:nvPicPr>
          <p:cNvPr id="4" name="Content Placeholder 3" descr="gutse-unfspe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14154"/>
            <a:ext cx="3962400" cy="2143446"/>
          </a:xfrm>
        </p:spPr>
      </p:pic>
      <p:pic>
        <p:nvPicPr>
          <p:cNvPr id="5" name="Picture 4" descr="gutse-unfspec-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3628574"/>
            <a:ext cx="3276600" cy="288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GUTSE-style</a:t>
            </a:r>
            <a:endParaRPr lang="en-US" dirty="0"/>
          </a:p>
        </p:txBody>
      </p:sp>
      <p:pic>
        <p:nvPicPr>
          <p:cNvPr id="4" name="Content Placeholder 3" descr="gut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7700" y="1600200"/>
            <a:ext cx="7648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5334000"/>
            <a:ext cx="762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I’d </a:t>
            </a:r>
            <a:r>
              <a:rPr lang="en-US" u="sng" dirty="0" smtClean="0"/>
              <a:t>like</a:t>
            </a:r>
            <a:r>
              <a:rPr lang="en-US" dirty="0" smtClean="0"/>
              <a:t> to talk about..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r>
              <a:rPr lang="en-US" dirty="0" smtClean="0"/>
              <a:t>Discuss these ideas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Engg: GUTSE-style</a:t>
            </a:r>
            <a:endParaRPr lang="en-US" dirty="0"/>
          </a:p>
        </p:txBody>
      </p:sp>
      <p:pic>
        <p:nvPicPr>
          <p:cNvPr id="4" name="Content Placeholder 3" descr="gutse-SE-probsol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6077" y="1600200"/>
            <a:ext cx="6371846" cy="4525963"/>
          </a:xfrm>
        </p:spPr>
      </p:pic>
      <p:pic>
        <p:nvPicPr>
          <p:cNvPr id="6" name="Picture 5" descr="gutse-mind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6180" y="1981200"/>
            <a:ext cx="508820" cy="685800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6" idx="1"/>
          </p:cNvCxnSpPr>
          <p:nvPr/>
        </p:nvCxnSpPr>
        <p:spPr>
          <a:xfrm flipV="1">
            <a:off x="2057400" y="2324100"/>
            <a:ext cx="3148780" cy="876300"/>
          </a:xfrm>
          <a:prstGeom prst="bentConnector3">
            <a:avLst>
              <a:gd name="adj1" fmla="val -27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>
            <a:off x="5460590" y="2667000"/>
            <a:ext cx="25810" cy="533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9800" y="5791200"/>
            <a:ext cx="464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953000" y="1752600"/>
            <a:ext cx="1066800" cy="3048000"/>
          </a:xfrm>
          <a:prstGeom prst="roundRect">
            <a:avLst/>
          </a:prstGeom>
          <a:solidFill>
            <a:schemeClr val="bg2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We still need to define the machine and the mind a little bit better so that we can reason about their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 m/c: a Von Neumann m/c</a:t>
            </a:r>
            <a:endParaRPr lang="en-US" dirty="0"/>
          </a:p>
        </p:txBody>
      </p:sp>
      <p:pic>
        <p:nvPicPr>
          <p:cNvPr id="4" name="Content Placeholder 3" descr="gutse-vnm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72661" y="1600200"/>
            <a:ext cx="339867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vNM executor</a:t>
            </a:r>
            <a:endParaRPr lang="en-US" dirty="0"/>
          </a:p>
        </p:txBody>
      </p:sp>
      <p:pic>
        <p:nvPicPr>
          <p:cNvPr id="4" name="Content Placeholder 3" descr="gutse-vnm-execu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6287" y="2710495"/>
            <a:ext cx="3591426" cy="23053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mind: ACT-R</a:t>
            </a:r>
            <a:endParaRPr lang="en-US" dirty="0"/>
          </a:p>
        </p:txBody>
      </p:sp>
      <p:pic>
        <p:nvPicPr>
          <p:cNvPr id="4" name="Content Placeholder 3" descr="gutse-mind-int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10204"/>
            <a:ext cx="4572638" cy="4505954"/>
          </a:xfrm>
        </p:spPr>
      </p:pic>
      <p:sp>
        <p:nvSpPr>
          <p:cNvPr id="5" name="TextBox 4"/>
          <p:cNvSpPr txBox="1"/>
          <p:nvPr/>
        </p:nvSpPr>
        <p:spPr>
          <a:xfrm>
            <a:off x="5257800" y="1828800"/>
            <a:ext cx="3657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Requirements: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problem solving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Explain and predict </a:t>
            </a:r>
            <a:r>
              <a:rPr lang="en-US" sz="2400" dirty="0" smtClean="0"/>
              <a:t>HUMAN problem solving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Without ignoring our understanding and learning difficulties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Concrete and operationalized.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48000"/>
            <a:ext cx="7696200" cy="182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ACT-R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E.g.: if Goal Memory has: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=goal&gt;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isa ADDITION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n2=four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	ans=nil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… and Procedural Memory has: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Add-nos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ADDITION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n1=three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n2=four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ans=nil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=fact&gt;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isa ADD-FACT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addend1=num1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addend2=num2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sum=sum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==&gt;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=goal&gt;</a:t>
            </a:r>
          </a:p>
          <a:p>
            <a:pPr>
              <a:buNone/>
            </a:pPr>
            <a:r>
              <a:rPr lang="en-US" b="1" dirty="0" smtClean="0">
                <a:solidFill>
                  <a:srgbClr val="0070C0"/>
                </a:solidFill>
                <a:latin typeface="Lucida Console" pitchFamily="49" charset="0"/>
              </a:rPr>
              <a:t>					ans=sum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and we indeed have a fact in Declarative Memory that asserts: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=fact3+4&gt;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isa ADD-FACT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addend1=three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addend2=four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		sum=seven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... then the mind will output </a:t>
            </a:r>
          </a:p>
          <a:p>
            <a:pPr>
              <a:buNone/>
            </a:pPr>
            <a:r>
              <a:rPr lang="en-US" sz="2000" b="1" dirty="0">
                <a:solidFill>
                  <a:srgbClr val="0070C0"/>
                </a:solidFill>
                <a:latin typeface="Lucida Console" pitchFamily="49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Lucida Console" pitchFamily="49" charset="0"/>
              </a:rPr>
              <a:t>	seven</a:t>
            </a:r>
            <a:r>
              <a:rPr lang="en-US" sz="2000" b="1" dirty="0" smtClean="0"/>
              <a:t> </a:t>
            </a:r>
          </a:p>
          <a:p>
            <a:pPr>
              <a:buNone/>
            </a:pPr>
            <a:r>
              <a:rPr lang="en-US" sz="2000" b="1" dirty="0" smtClean="0"/>
              <a:t>… as the answer.</a:t>
            </a:r>
          </a:p>
          <a:p>
            <a:pPr>
              <a:buNone/>
            </a:pP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ACT-R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is a simple example, but more complex ones are:</a:t>
            </a:r>
          </a:p>
          <a:p>
            <a:pPr>
              <a:buNone/>
            </a:pPr>
            <a:r>
              <a:rPr lang="en-US" dirty="0" smtClean="0"/>
              <a:t>	- reasoning by counting</a:t>
            </a:r>
          </a:p>
          <a:p>
            <a:pPr>
              <a:buNone/>
            </a:pPr>
            <a:r>
              <a:rPr lang="en-US" dirty="0" smtClean="0"/>
              <a:t>	- retrieval from memory</a:t>
            </a:r>
          </a:p>
          <a:p>
            <a:pPr>
              <a:buNone/>
            </a:pPr>
            <a:r>
              <a:rPr lang="en-US" dirty="0" smtClean="0"/>
              <a:t>	- retrieval from input system (e.g., by reading a book)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talk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743200"/>
            <a:ext cx="82296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ory-ev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37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Theories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seri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4548" y="2124626"/>
            <a:ext cx="5934904" cy="34771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Transformers</a:t>
            </a:r>
            <a:endParaRPr lang="en-US" dirty="0"/>
          </a:p>
        </p:txBody>
      </p:sp>
      <p:pic>
        <p:nvPicPr>
          <p:cNvPr id="4" name="Content Placeholder 3" descr="gutse-xformer-parall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2441" y="1800731"/>
            <a:ext cx="7459117" cy="41249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</a:t>
            </a:r>
            <a:endParaRPr lang="en-US" dirty="0"/>
          </a:p>
        </p:txBody>
      </p:sp>
      <p:pic>
        <p:nvPicPr>
          <p:cNvPr id="6" name="Content Placeholder 5" descr="gutse-org-bas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4839" y="2577127"/>
            <a:ext cx="3734321" cy="25721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+ m/c : Circa 1970s</a:t>
            </a:r>
            <a:endParaRPr lang="en-US" dirty="0"/>
          </a:p>
        </p:txBody>
      </p:sp>
      <p:pic>
        <p:nvPicPr>
          <p:cNvPr id="4" name="Content Placeholder 3" descr="gutse-org-univa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4189" y="1600200"/>
            <a:ext cx="641562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Waterfall</a:t>
            </a:r>
            <a:endParaRPr lang="en-US" dirty="0"/>
          </a:p>
        </p:txBody>
      </p:sp>
      <p:pic>
        <p:nvPicPr>
          <p:cNvPr id="4" name="Content Placeholder 3" descr="gutse-org-waterfall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192367" cy="52647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MMM</a:t>
            </a:r>
            <a:endParaRPr lang="en-US" dirty="0"/>
          </a:p>
        </p:txBody>
      </p:sp>
      <p:pic>
        <p:nvPicPr>
          <p:cNvPr id="4" name="Content Placeholder 3" descr="gutse-org-mm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599"/>
            <a:ext cx="8229600" cy="50557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XP</a:t>
            </a:r>
            <a:endParaRPr lang="en-US" dirty="0"/>
          </a:p>
        </p:txBody>
      </p:sp>
      <p:pic>
        <p:nvPicPr>
          <p:cNvPr id="4" name="Content Placeholder 3" descr="gutse-org-x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376622" cy="243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GUTSE: 50k view</a:t>
            </a:r>
            <a:endParaRPr lang="en-US" dirty="0"/>
          </a:p>
        </p:txBody>
      </p:sp>
      <p:pic>
        <p:nvPicPr>
          <p:cNvPr id="4" name="Content Placeholder 3" descr="gutse-overvie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25204" y="1600200"/>
            <a:ext cx="3375595" cy="493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w-e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4075" y="2895600"/>
            <a:ext cx="1990725" cy="1066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91000" y="2895600"/>
            <a:ext cx="3657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GUTSE: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It’ll be GREAT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38100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2133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Meta Law: no law can be stated without qualification </a:t>
            </a:r>
            <a:r>
              <a:rPr lang="en-US" dirty="0" smtClean="0"/>
              <a:t>wrt</a:t>
            </a:r>
            <a:r>
              <a:rPr lang="en-US" dirty="0" smtClean="0"/>
              <a:t> a specific SD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-nukereac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895600"/>
            <a:ext cx="1981200" cy="1219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971800"/>
            <a:ext cx="3657600" cy="1066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GUTSE: </a:t>
            </a:r>
            <a:r>
              <a:rPr lang="en-US" sz="3200" dirty="0" smtClean="0"/>
              <a:t>Application of Science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Tour de Force: Assembly vs. HLL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990544"/>
            <a:ext cx="3953427" cy="2191056"/>
          </a:xfrm>
        </p:spPr>
      </p:pic>
      <p:sp>
        <p:nvSpPr>
          <p:cNvPr id="5" name="TextBox 4"/>
          <p:cNvSpPr txBox="1"/>
          <p:nvPr/>
        </p:nvSpPr>
        <p:spPr>
          <a:xfrm>
            <a:off x="838200" y="1752600"/>
            <a:ext cx="701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A: Let’s model the process of learning the language, writing a trial program and then executing a real program by implementing a Bubble Sort in both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2192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Q:Which is better from a Programmer’s POV?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90600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 flipV="1">
            <a:off x="1371600" y="3429000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48006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flipV="1">
            <a:off x="1447800" y="3657600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34"/>
          <p:cNvGrpSpPr/>
          <p:nvPr/>
        </p:nvGrpSpPr>
        <p:grpSpPr>
          <a:xfrm>
            <a:off x="7315200" y="3590836"/>
            <a:ext cx="1143000" cy="1066800"/>
            <a:chOff x="7315200" y="4276636"/>
            <a:chExt cx="11430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39000" y="4733836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10800000">
            <a:off x="5638800" y="3429000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35"/>
          <p:cNvGrpSpPr/>
          <p:nvPr/>
        </p:nvGrpSpPr>
        <p:grpSpPr>
          <a:xfrm>
            <a:off x="4343400" y="5486400"/>
            <a:ext cx="1143000" cy="1066800"/>
            <a:chOff x="7315200" y="4276636"/>
            <a:chExt cx="1143000" cy="1066800"/>
          </a:xfrm>
        </p:grpSpPr>
        <p:sp>
          <p:nvSpPr>
            <p:cNvPr id="37" name="Rectangle 3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62600" y="56388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0" name="Shape 18"/>
          <p:cNvCxnSpPr/>
          <p:nvPr/>
        </p:nvCxnSpPr>
        <p:spPr>
          <a:xfrm rot="16200000" flipV="1">
            <a:off x="4495802" y="5410198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then let’s replace the human with ACT-R and see how it behaves</a:t>
            </a:r>
            <a:endParaRPr lang="en-US" dirty="0"/>
          </a:p>
        </p:txBody>
      </p:sp>
      <p:pic>
        <p:nvPicPr>
          <p:cNvPr id="4" name="Content Placeholder 3" descr="gutse-tdf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1173" y="2685744"/>
            <a:ext cx="3953427" cy="2191056"/>
          </a:xfrm>
        </p:spPr>
      </p:pic>
      <p:pic>
        <p:nvPicPr>
          <p:cNvPr id="7" name="Picture 6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2743200"/>
            <a:ext cx="828791" cy="781159"/>
          </a:xfrm>
          <a:prstGeom prst="rect">
            <a:avLst/>
          </a:prstGeom>
        </p:spPr>
      </p:pic>
      <p:pic>
        <p:nvPicPr>
          <p:cNvPr id="8" name="Picture 7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809" y="2743200"/>
            <a:ext cx="828791" cy="781159"/>
          </a:xfrm>
          <a:prstGeom prst="rect">
            <a:avLst/>
          </a:prstGeom>
        </p:spPr>
      </p:pic>
      <p:pic>
        <p:nvPicPr>
          <p:cNvPr id="9" name="Picture 8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724041"/>
            <a:ext cx="828791" cy="781159"/>
          </a:xfrm>
          <a:prstGeom prst="rect">
            <a:avLst/>
          </a:prstGeom>
        </p:spPr>
      </p:pic>
      <p:pic>
        <p:nvPicPr>
          <p:cNvPr id="10" name="Picture 9" descr="gutse-xformer-namele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009" y="3886200"/>
            <a:ext cx="828791" cy="781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3352801"/>
            <a:ext cx="11430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90600" y="3429001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hape 9"/>
          <p:cNvCxnSpPr/>
          <p:nvPr/>
        </p:nvCxnSpPr>
        <p:spPr>
          <a:xfrm flipV="1">
            <a:off x="1371600" y="3124201"/>
            <a:ext cx="1600200" cy="609600"/>
          </a:xfrm>
          <a:prstGeom prst="bentConnector3">
            <a:avLst>
              <a:gd name="adj1" fmla="val -1173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762000" y="449580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Shape 11"/>
          <p:cNvCxnSpPr/>
          <p:nvPr/>
        </p:nvCxnSpPr>
        <p:spPr>
          <a:xfrm flipV="1">
            <a:off x="1447800" y="3352801"/>
            <a:ext cx="2895600" cy="533400"/>
          </a:xfrm>
          <a:prstGeom prst="bentConnector3">
            <a:avLst>
              <a:gd name="adj1" fmla="val 99961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15"/>
          <p:cNvGrpSpPr/>
          <p:nvPr/>
        </p:nvGrpSpPr>
        <p:grpSpPr>
          <a:xfrm>
            <a:off x="7315200" y="3286037"/>
            <a:ext cx="1143000" cy="1066800"/>
            <a:chOff x="7315200" y="4276636"/>
            <a:chExt cx="11430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39000" y="4429037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C /Assembly Execution State Space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0" name="Shape 18"/>
          <p:cNvCxnSpPr/>
          <p:nvPr/>
        </p:nvCxnSpPr>
        <p:spPr>
          <a:xfrm rot="10800000">
            <a:off x="5638800" y="3124201"/>
            <a:ext cx="2286000" cy="533400"/>
          </a:xfrm>
          <a:prstGeom prst="bentConnector3">
            <a:avLst>
              <a:gd name="adj1" fmla="val -149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20"/>
          <p:cNvGrpSpPr/>
          <p:nvPr/>
        </p:nvGrpSpPr>
        <p:grpSpPr>
          <a:xfrm>
            <a:off x="4343400" y="5181601"/>
            <a:ext cx="1143000" cy="1066800"/>
            <a:chOff x="7315200" y="4276636"/>
            <a:chExt cx="1143000" cy="1066800"/>
          </a:xfrm>
        </p:grpSpPr>
        <p:sp>
          <p:nvSpPr>
            <p:cNvPr id="22" name="Rectangle 21"/>
            <p:cNvSpPr/>
            <p:nvPr/>
          </p:nvSpPr>
          <p:spPr>
            <a:xfrm>
              <a:off x="7315200" y="4276636"/>
              <a:ext cx="1143000" cy="106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4352836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562600" y="5334001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Lists of Numbers SD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5" name="Shape 18"/>
          <p:cNvCxnSpPr/>
          <p:nvPr/>
        </p:nvCxnSpPr>
        <p:spPr>
          <a:xfrm rot="16200000" flipV="1">
            <a:off x="4495802" y="5105399"/>
            <a:ext cx="762000" cy="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0: Simulate a language in ACT-R</a:t>
            </a:r>
            <a:endParaRPr lang="en-US" dirty="0"/>
          </a:p>
        </p:txBody>
      </p:sp>
      <p:pic>
        <p:nvPicPr>
          <p:cNvPr id="4" name="Content Placeholder 3" descr="gutse-tdf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5" y="1371600"/>
            <a:ext cx="8144895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81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Assembly machine’s ACT-R setup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Rule from </a:t>
            </a:r>
            <a:r>
              <a:rPr lang="en-US" dirty="0" smtClean="0"/>
              <a:t>Sim</a:t>
            </a:r>
            <a:endParaRPr lang="en-US" dirty="0"/>
          </a:p>
        </p:txBody>
      </p:sp>
      <p:pic>
        <p:nvPicPr>
          <p:cNvPr id="4" name="Content Placeholder 3" descr="gutse-tdf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5505" y="1600200"/>
            <a:ext cx="413299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Learn the languages</a:t>
            </a:r>
            <a:endParaRPr lang="en-US" dirty="0"/>
          </a:p>
        </p:txBody>
      </p:sp>
      <p:pic>
        <p:nvPicPr>
          <p:cNvPr id="4" name="Content Placeholder 3" descr="gutse-tdf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5916" y="2685893"/>
            <a:ext cx="6392168" cy="11241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Learn the Sort program</a:t>
            </a:r>
            <a:endParaRPr lang="en-US" dirty="0"/>
          </a:p>
        </p:txBody>
      </p:sp>
      <p:pic>
        <p:nvPicPr>
          <p:cNvPr id="4" name="Content Placeholder 3" descr="gutse-tdf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232" y="1447800"/>
            <a:ext cx="6392168" cy="2810267"/>
          </a:xfrm>
        </p:spPr>
      </p:pic>
      <p:pic>
        <p:nvPicPr>
          <p:cNvPr id="5" name="Picture 4" descr="gutse-tdf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4419600"/>
            <a:ext cx="6392168" cy="2191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600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Assembly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415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Assembly</a:t>
            </a:r>
            <a:endParaRPr lang="en-US" dirty="0"/>
          </a:p>
        </p:txBody>
      </p:sp>
      <p:pic>
        <p:nvPicPr>
          <p:cNvPr id="4" name="Content Placeholder 3" descr="gutse-tdf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7443" y="1676888"/>
            <a:ext cx="5649114" cy="43725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in C</a:t>
            </a:r>
            <a:endParaRPr lang="en-US" dirty="0"/>
          </a:p>
        </p:txBody>
      </p:sp>
      <p:pic>
        <p:nvPicPr>
          <p:cNvPr id="4" name="Content Placeholder 3" descr="gutse-tdf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680" y="1743573"/>
            <a:ext cx="5658640" cy="4239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It’ll be AWESOME if we can get till…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 mean by “A Theory of software”</a:t>
            </a:r>
          </a:p>
          <a:p>
            <a:r>
              <a:rPr lang="en-US" dirty="0" smtClean="0"/>
              <a:t>Why we need such a thing</a:t>
            </a:r>
          </a:p>
          <a:p>
            <a:r>
              <a:rPr lang="en-US" dirty="0" smtClean="0"/>
              <a:t>A pretty good Grand Theory of Software </a:t>
            </a:r>
            <a:r>
              <a:rPr lang="en-US" b="1" i="1" dirty="0" smtClean="0"/>
              <a:t>Engineering</a:t>
            </a:r>
            <a:r>
              <a:rPr lang="en-US" dirty="0" smtClean="0"/>
              <a:t> I found on Google</a:t>
            </a:r>
          </a:p>
          <a:p>
            <a:r>
              <a:rPr lang="en-US" dirty="0" smtClean="0"/>
              <a:t>My own ideas for a Grand Theory of Software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</a:rPr>
              <a:t>Discuss these ideas</a:t>
            </a:r>
            <a:endParaRPr lang="en-US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5791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Simulate run of s/w bubble sort m/</a:t>
            </a:r>
            <a:r>
              <a:rPr lang="en-US" dirty="0" smtClean="0"/>
              <a:t>c’s</a:t>
            </a:r>
            <a:r>
              <a:rPr lang="en-US" dirty="0" smtClean="0"/>
              <a:t> written in Assembly &amp; C</a:t>
            </a:r>
            <a:endParaRPr lang="en-US" dirty="0"/>
          </a:p>
        </p:txBody>
      </p:sp>
      <p:pic>
        <p:nvPicPr>
          <p:cNvPr id="4" name="Content Placeholder 3" descr="gutse-tdf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9390" y="1614967"/>
            <a:ext cx="5325219" cy="44964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m/c: Internals</a:t>
            </a:r>
            <a:endParaRPr lang="en-US" dirty="0"/>
          </a:p>
        </p:txBody>
      </p:sp>
      <p:pic>
        <p:nvPicPr>
          <p:cNvPr id="4" name="Content Placeholder 3" descr="gutse-tdf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29770" y="1600201"/>
            <a:ext cx="4284459" cy="3886200"/>
          </a:xfrm>
        </p:spPr>
      </p:pic>
      <p:sp>
        <p:nvSpPr>
          <p:cNvPr id="5" name="TextBox 4"/>
          <p:cNvSpPr txBox="1"/>
          <p:nvPr/>
        </p:nvSpPr>
        <p:spPr>
          <a:xfrm>
            <a:off x="2286000" y="5638800"/>
            <a:ext cx="51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 machine’s internal view is essentially the same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Bubble Sort m/c: Simulated Internals</a:t>
            </a:r>
            <a:endParaRPr lang="en-US" dirty="0"/>
          </a:p>
        </p:txBody>
      </p:sp>
      <p:pic>
        <p:nvPicPr>
          <p:cNvPr id="5" name="Content Placeholder 4" descr="gutse-tdf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4455" y="1600200"/>
            <a:ext cx="421508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run results</a:t>
            </a:r>
            <a:endParaRPr lang="en-US" dirty="0"/>
          </a:p>
        </p:txBody>
      </p:sp>
      <p:pic>
        <p:nvPicPr>
          <p:cNvPr id="4" name="Content Placeholder 3" descr="gutse-tdf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1"/>
            <a:ext cx="5624497" cy="2971800"/>
          </a:xfrm>
        </p:spPr>
      </p:pic>
      <p:pic>
        <p:nvPicPr>
          <p:cNvPr id="5" name="Picture 4" descr="gutse-tdf-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724400"/>
            <a:ext cx="6249273" cy="175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2514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~2X effort for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55258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Overall, C wins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970300"/>
            <a:ext cx="6705600" cy="1066800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GUTS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Start with the “how to read..” node</a:t>
            </a:r>
            <a:br>
              <a:rPr lang="en-US" dirty="0" smtClean="0"/>
            </a:br>
            <a:r>
              <a:rPr lang="en-US" sz="2000" dirty="0" smtClean="0"/>
              <a:t>(see links)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29600" cy="462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543800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  <a:gridCol w="5280660"/>
              </a:tblGrid>
              <a:tr h="472103">
                <a:tc>
                  <a:txBody>
                    <a:bodyPr/>
                    <a:lstStyle/>
                    <a:p>
                      <a:r>
                        <a:rPr lang="en-US" dirty="0" smtClean="0"/>
                        <a:t>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</a:tr>
              <a:tr h="5820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Alan Kay’s Talk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2"/>
                        </a:rPr>
                        <a:t>http://www.tele-task.de/archive/video/flash/14029/</a:t>
                      </a:r>
                      <a:r>
                        <a:rPr lang="en-US" sz="240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148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“FEM analysis on code” blog 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/>
                        </a:rPr>
                        <a:t>http://tt2n.blogspot.com/2009/06/fem-like-analysis-on-code.html</a:t>
                      </a:r>
                      <a:endParaRPr lang="en-US" dirty="0"/>
                    </a:p>
                  </a:txBody>
                  <a:tcPr/>
                </a:tc>
              </a:tr>
              <a:tr h="4721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4"/>
                        </a:rPr>
                        <a:t>https://github.com/vinodkd/guts</a:t>
                      </a:r>
                      <a:endParaRPr lang="en-US" dirty="0"/>
                    </a:p>
                  </a:txBody>
                  <a:tcPr/>
                </a:tc>
              </a:tr>
              <a:tr h="11640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GUTSE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5"/>
                        </a:rPr>
                        <a:t>http://books.google.com/books/about/The_Grand_Unified_Theory_of_Software_Eng.html?id=TLcceL3NEiMC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908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hlinkClick r:id="rId2"/>
              </a:rPr>
              <a:t>Vinod.dinakaran@gmail.com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+</a:t>
            </a:r>
            <a:r>
              <a:rPr lang="en-US" dirty="0" err="1" smtClean="0"/>
              <a:t>vinod.dinakaran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vinod_dinakaran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tt2n.blogspot.com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1396</Words>
  <Application>Microsoft Office PowerPoint</Application>
  <PresentationFormat>On-screen Show (4:3)</PresentationFormat>
  <Paragraphs>375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A Grand Unified Theory of Software</vt:lpstr>
      <vt:lpstr>A Grand Unified Theory of Software</vt:lpstr>
      <vt:lpstr>..so I had a 92-slide deck prepared…</vt:lpstr>
      <vt:lpstr>… and this was slide 92…</vt:lpstr>
      <vt:lpstr>..so I figured this session  would work better   as a discussion  than a monologue </vt:lpstr>
      <vt:lpstr>What I’d like to talk about..</vt:lpstr>
      <vt:lpstr>I’ll talk till…</vt:lpstr>
      <vt:lpstr>It’ll be GREAT if we can get till…</vt:lpstr>
      <vt:lpstr>It’ll be AWESOME if we can get till…</vt:lpstr>
      <vt:lpstr>So what does “Theory of Software” mean?</vt:lpstr>
      <vt:lpstr>Slide 11</vt:lpstr>
      <vt:lpstr>IRL</vt:lpstr>
      <vt:lpstr>Slide 13</vt:lpstr>
      <vt:lpstr>What can we print on the T-shirts for software?</vt:lpstr>
      <vt:lpstr>We’d print the Theory of Software on T-shirts</vt:lpstr>
      <vt:lpstr>Why do we need a  “Theory of Software”?</vt:lpstr>
      <vt:lpstr>This is software development/engineering today</vt:lpstr>
      <vt:lpstr>Integration</vt:lpstr>
      <vt:lpstr>Webapp</vt:lpstr>
      <vt:lpstr>Enterprise App</vt:lpstr>
      <vt:lpstr>IT Org</vt:lpstr>
      <vt:lpstr>3 reasons, therefore</vt:lpstr>
      <vt:lpstr>#1: S/w Dev is a lossy process</vt:lpstr>
      <vt:lpstr> #2: We no longer   software that we built … at least not fully  …its that big</vt:lpstr>
      <vt:lpstr>Slide 25</vt:lpstr>
      <vt:lpstr>#3: we’re due some Revolution</vt:lpstr>
      <vt:lpstr> As proof I present a lot of    </vt:lpstr>
      <vt:lpstr>Slide 28</vt:lpstr>
      <vt:lpstr>Remind you of something?</vt:lpstr>
      <vt:lpstr>So what’s required of a  “Theory of Software”?</vt:lpstr>
      <vt:lpstr>Once built, with the ToS we could…</vt:lpstr>
      <vt:lpstr>So like other Physical theories</vt:lpstr>
      <vt:lpstr>They’re not the same, tho…</vt:lpstr>
      <vt:lpstr>So unlike other Physical theories</vt:lpstr>
      <vt:lpstr>Finally, like any body of science, it should have…</vt:lpstr>
      <vt:lpstr>Two candidates: GUTSE &amp; GUTS</vt:lpstr>
      <vt:lpstr>A brief tangent before we start</vt:lpstr>
      <vt:lpstr>GUTSE and GUTS: a comparison</vt:lpstr>
      <vt:lpstr>… and so we come full circle…</vt:lpstr>
      <vt:lpstr>Where do we go from here?</vt:lpstr>
      <vt:lpstr>Slide 41</vt:lpstr>
      <vt:lpstr>Q: What do we do when we write software?</vt:lpstr>
      <vt:lpstr>A:  We solve problems using machines</vt:lpstr>
      <vt:lpstr>Actually….   We solve problems &amp; encode the solutions  using so that machines can run them instead of us</vt:lpstr>
      <vt:lpstr>Slide 45</vt:lpstr>
      <vt:lpstr>Slide 46</vt:lpstr>
      <vt:lpstr>…translation of what? To what?</vt:lpstr>
      <vt:lpstr>Slide 48</vt:lpstr>
      <vt:lpstr>Slide 49</vt:lpstr>
      <vt:lpstr>Special case: the Executor</vt:lpstr>
      <vt:lpstr>Slide 51</vt:lpstr>
      <vt:lpstr>But it cant all be rote transforms, right?</vt:lpstr>
      <vt:lpstr>Slide 53</vt:lpstr>
      <vt:lpstr>Sem-nastics: The Semantic Domain</vt:lpstr>
      <vt:lpstr>More Sem-nastics</vt:lpstr>
      <vt:lpstr>Slide 56</vt:lpstr>
      <vt:lpstr>General Semantic Domain</vt:lpstr>
      <vt:lpstr>More Sem-nastics</vt:lpstr>
      <vt:lpstr>Problem Solving: GUTSE-style</vt:lpstr>
      <vt:lpstr>Sw Engg: GUTSE-style</vt:lpstr>
      <vt:lpstr>Slide 61</vt:lpstr>
      <vt:lpstr>The model m/c: a Von Neumann m/c</vt:lpstr>
      <vt:lpstr>The vNM executor</vt:lpstr>
      <vt:lpstr>The model mind: ACT-R</vt:lpstr>
      <vt:lpstr>Slide 65</vt:lpstr>
      <vt:lpstr>ACT-R Demo</vt:lpstr>
      <vt:lpstr>ACT-R Demo</vt:lpstr>
      <vt:lpstr>ACT-R Demo</vt:lpstr>
      <vt:lpstr>ACT-R Demo</vt:lpstr>
      <vt:lpstr>Slide 70</vt:lpstr>
      <vt:lpstr>Composing transformers</vt:lpstr>
      <vt:lpstr>Composing Transformers</vt:lpstr>
      <vt:lpstr>Man + m/c</vt:lpstr>
      <vt:lpstr>Man + m/c : Circa 1970s</vt:lpstr>
      <vt:lpstr>Organization: Waterfall</vt:lpstr>
      <vt:lpstr>Organization: MMM</vt:lpstr>
      <vt:lpstr>Organization: XP</vt:lpstr>
      <vt:lpstr>GUTSE: 50k view</vt:lpstr>
      <vt:lpstr>Slide 79</vt:lpstr>
      <vt:lpstr>Slide 80</vt:lpstr>
      <vt:lpstr>Slide 81</vt:lpstr>
      <vt:lpstr>Tour de Force: Assembly vs. HLL</vt:lpstr>
      <vt:lpstr>… then let’s replace the human with ACT-R and see how it behaves</vt:lpstr>
      <vt:lpstr>Step 0: Simulate a language in ACT-R</vt:lpstr>
      <vt:lpstr>Sample Rule from Sim</vt:lpstr>
      <vt:lpstr>Step 1: Learn the languages</vt:lpstr>
      <vt:lpstr>Step 2: Learn the Sort program</vt:lpstr>
      <vt:lpstr>Bubble Sort in Assembly</vt:lpstr>
      <vt:lpstr>Bubble Sort in C</vt:lpstr>
      <vt:lpstr>Step 3: Simulate run of s/w bubble sort m/c’s written in Assembly &amp; C</vt:lpstr>
      <vt:lpstr>Bubble Sort m/c: Internals</vt:lpstr>
      <vt:lpstr>Bubble Sort m/c: Simulated Internals</vt:lpstr>
      <vt:lpstr>Actual run results</vt:lpstr>
      <vt:lpstr>Slide 94</vt:lpstr>
      <vt:lpstr>Start with the “how to read..” node (see links)</vt:lpstr>
      <vt:lpstr>Questions?</vt:lpstr>
      <vt:lpstr>Links</vt:lpstr>
      <vt:lpstr>Thank You</vt:lpstr>
    </vt:vector>
  </TitlesOfParts>
  <Company>Cognizant Technology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Grand Unified Theory of Software</dc:title>
  <dc:creator>Vinod Dinakaran</dc:creator>
  <cp:lastModifiedBy>Vinod Dinakaran</cp:lastModifiedBy>
  <cp:revision>52</cp:revision>
  <dcterms:created xsi:type="dcterms:W3CDTF">2012-08-24T16:48:15Z</dcterms:created>
  <dcterms:modified xsi:type="dcterms:W3CDTF">2012-08-27T09:50:46Z</dcterms:modified>
</cp:coreProperties>
</file>